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1"/>
  </p:sldMasterIdLst>
  <p:notesMasterIdLst>
    <p:notesMasterId r:id="rId7"/>
  </p:notesMasterIdLst>
  <p:handoutMasterIdLst>
    <p:handoutMasterId r:id="rId8"/>
  </p:handoutMasterIdLst>
  <p:sldIdLst>
    <p:sldId id="1765" r:id="rId2"/>
    <p:sldId id="686" r:id="rId3"/>
    <p:sldId id="1766" r:id="rId4"/>
    <p:sldId id="1767" r:id="rId5"/>
    <p:sldId id="1768" r:id="rId6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44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5">
          <p15:clr>
            <a:srgbClr val="A4A3A4"/>
          </p15:clr>
        </p15:guide>
        <p15:guide id="12" pos="5534">
          <p15:clr>
            <a:srgbClr val="A4A3A4"/>
          </p15:clr>
        </p15:guide>
        <p15:guide id="13" pos="227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8FF"/>
    <a:srgbClr val="BB67DF"/>
    <a:srgbClr val="A74CEE"/>
    <a:srgbClr val="F13D2B"/>
    <a:srgbClr val="FF7971"/>
    <a:srgbClr val="E83644"/>
    <a:srgbClr val="F43947"/>
    <a:srgbClr val="FF3847"/>
    <a:srgbClr val="FF7191"/>
    <a:srgbClr val="FF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8802A-4E85-DA41-8DB2-CD8B6C821833}" v="314" dt="2020-06-14T14:44:26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5" autoAdjust="0"/>
    <p:restoredTop sz="93061" autoAdjust="0"/>
  </p:normalViewPr>
  <p:slideViewPr>
    <p:cSldViewPr snapToGrid="0">
      <p:cViewPr varScale="1">
        <p:scale>
          <a:sx n="155" d="100"/>
          <a:sy n="155" d="100"/>
        </p:scale>
        <p:origin x="56" y="240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44"/>
        <p:guide orient="horz" pos="3151"/>
        <p:guide orient="horz" pos="2645"/>
        <p:guide pos="5534"/>
        <p:guide pos="227"/>
        <p:guide pos="2970"/>
        <p:guide pos="476"/>
        <p:guide pos="2790"/>
      </p:guideLst>
    </p:cSldViewPr>
  </p:slideViewPr>
  <p:outlineViewPr>
    <p:cViewPr>
      <p:scale>
        <a:sx n="33" d="100"/>
        <a:sy n="33" d="100"/>
      </p:scale>
      <p:origin x="0" y="7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14.06.20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5.sv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8.sv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402C7F4-8C40-4D04-A5B3-9F9E56286FB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35" y="4729255"/>
            <a:ext cx="5562600" cy="26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84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422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263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7235933" cy="58837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39585"/>
            <a:ext cx="8698607" cy="383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174A54BC-B7C2-1E46-8DF9-873A2B640E1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95DB55-5291-9F40-9F77-7E7F7D31EFE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7" name="Grafik 3">
            <a:extLst>
              <a:ext uri="{FF2B5EF4-FFF2-40B4-BE49-F238E27FC236}">
                <a16:creationId xmlns:a16="http://schemas.microsoft.com/office/drawing/2014/main" id="{A1F54A4B-E685-954A-A9FA-9D8BA7AD5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20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7235933" cy="824768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C23AA8B-F205-4E84-B06B-8DF2304A9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1142063"/>
            <a:ext cx="8698607" cy="34400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0FF2124A-788F-F64B-9B52-B3D6FC260DC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5" name="Textfeld 11">
            <a:extLst>
              <a:ext uri="{FF2B5EF4-FFF2-40B4-BE49-F238E27FC236}">
                <a16:creationId xmlns:a16="http://schemas.microsoft.com/office/drawing/2014/main" id="{8DCCA394-6A80-8F43-98CF-BD917E6D2551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6" name="Grafik 3">
            <a:extLst>
              <a:ext uri="{FF2B5EF4-FFF2-40B4-BE49-F238E27FC236}">
                <a16:creationId xmlns:a16="http://schemas.microsoft.com/office/drawing/2014/main" id="{42DA7CEA-0BFE-A748-9CD0-6668CC953E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BD714-63EC-4A2A-A7E9-99F5ADB8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17C957-EA31-48D1-B24A-3EA51261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5F4694-0201-4A95-A80F-07275745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8C536E-E9F4-42E9-BC42-1D2DFCA0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5ED5B3-4BF8-4524-8990-0257D2E9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78562B3-8614-5D43-969B-8FC446A4739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1" name="Textfeld 11">
            <a:extLst>
              <a:ext uri="{FF2B5EF4-FFF2-40B4-BE49-F238E27FC236}">
                <a16:creationId xmlns:a16="http://schemas.microsoft.com/office/drawing/2014/main" id="{2B6F2456-D633-174D-9BA9-B7132928EEB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2" name="Grafik 3">
            <a:extLst>
              <a:ext uri="{FF2B5EF4-FFF2-40B4-BE49-F238E27FC236}">
                <a16:creationId xmlns:a16="http://schemas.microsoft.com/office/drawing/2014/main" id="{406CEAED-EE3A-B94E-8726-54AF8D4F5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89368"/>
            <a:ext cx="7235933" cy="551781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006" y="867412"/>
            <a:ext cx="4072605" cy="37462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2115" y="856211"/>
            <a:ext cx="4485811" cy="37462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A7BA3D8D-BCA2-7140-938A-E758FBD8D16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7" name="Textfeld 11">
            <a:extLst>
              <a:ext uri="{FF2B5EF4-FFF2-40B4-BE49-F238E27FC236}">
                <a16:creationId xmlns:a16="http://schemas.microsoft.com/office/drawing/2014/main" id="{E9134A83-EAEB-DA43-BC16-BDD6EF5F5071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8" name="Grafik 3">
            <a:extLst>
              <a:ext uri="{FF2B5EF4-FFF2-40B4-BE49-F238E27FC236}">
                <a16:creationId xmlns:a16="http://schemas.microsoft.com/office/drawing/2014/main" id="{8424C3FF-A878-CD4A-9F95-95CF1EF751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46044BA-9965-4564-BC64-F3ACFFBC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68F00A44-39B8-4312-B74D-58128BEDBF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3373" y="879316"/>
            <a:ext cx="1938804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6B1CA868-CDD8-4CDE-86CB-490189DF9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6006" y="879315"/>
            <a:ext cx="4289219" cy="316846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79316"/>
            <a:ext cx="2129661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744013"/>
            <a:ext cx="2129661" cy="13011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A870A158-B4AE-BC44-B0B6-2103C5BF7C0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22" name="Textfeld 11">
            <a:extLst>
              <a:ext uri="{FF2B5EF4-FFF2-40B4-BE49-F238E27FC236}">
                <a16:creationId xmlns:a16="http://schemas.microsoft.com/office/drawing/2014/main" id="{862882C5-58B4-FA40-B30B-B15F182CEC92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23" name="Grafik 3">
            <a:extLst>
              <a:ext uri="{FF2B5EF4-FFF2-40B4-BE49-F238E27FC236}">
                <a16:creationId xmlns:a16="http://schemas.microsoft.com/office/drawing/2014/main" id="{AADAB5D9-0AD8-6343-B367-A65079EF4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97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6" y="2327179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1711"/>
            <a:ext cx="8151160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1388878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2" y="2922687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CB9CC95-DA84-E647-939E-D25C3DF4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22B6044-6ECA-BD4A-BCCB-A01E56E478C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22" name="Textfeld 11">
            <a:extLst>
              <a:ext uri="{FF2B5EF4-FFF2-40B4-BE49-F238E27FC236}">
                <a16:creationId xmlns:a16="http://schemas.microsoft.com/office/drawing/2014/main" id="{D1974FA3-E69D-B940-BE23-38B35176F4C0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23" name="Grafik 3">
            <a:extLst>
              <a:ext uri="{FF2B5EF4-FFF2-40B4-BE49-F238E27FC236}">
                <a16:creationId xmlns:a16="http://schemas.microsoft.com/office/drawing/2014/main" id="{49F63A22-64B5-F341-8F4F-524FD04477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266006" y="822825"/>
            <a:ext cx="8151160" cy="2460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156574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4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4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98D2FB1-E655-534C-9DD4-A4FA78A6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0968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4DAC19CF-1CF2-A84F-9BB1-3A25813FE7A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8" name="Textfeld 11">
            <a:extLst>
              <a:ext uri="{FF2B5EF4-FFF2-40B4-BE49-F238E27FC236}">
                <a16:creationId xmlns:a16="http://schemas.microsoft.com/office/drawing/2014/main" id="{9DA64639-0FBD-624D-A465-4C121FB3C44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9" name="Grafik 3">
            <a:extLst>
              <a:ext uri="{FF2B5EF4-FFF2-40B4-BE49-F238E27FC236}">
                <a16:creationId xmlns:a16="http://schemas.microsoft.com/office/drawing/2014/main" id="{97FB914F-6CFA-9F4B-8EA7-5FA75AE5E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23266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0259FC5-019C-4D12-A8D7-DBD6EE48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99528"/>
            <a:ext cx="7235933" cy="551781"/>
          </a:xfrm>
        </p:spPr>
        <p:txBody>
          <a:bodyPr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A2A76A94-D951-43F8-87C8-74C20915A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6006" y="887628"/>
            <a:ext cx="8698608" cy="37508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0B1F9FE-B20C-4F8A-B7E1-30F8A26E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1024" y="4712670"/>
            <a:ext cx="889463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B5872FFA-1860-49D8-B0E6-CE518017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0217" y="4717499"/>
            <a:ext cx="7047710" cy="274637"/>
          </a:xfrm>
        </p:spPr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584EC070-6B3D-466B-8BE3-FD0B00FC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006" y="4712671"/>
            <a:ext cx="575288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42D1A026-D4BC-9F44-B1A0-FA6EB1AED78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8" name="Textfeld 11">
            <a:extLst>
              <a:ext uri="{FF2B5EF4-FFF2-40B4-BE49-F238E27FC236}">
                <a16:creationId xmlns:a16="http://schemas.microsoft.com/office/drawing/2014/main" id="{36413A2C-70F4-B941-840A-44BFCF9CDC5D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9" name="Grafik 3">
            <a:extLst>
              <a:ext uri="{FF2B5EF4-FFF2-40B4-BE49-F238E27FC236}">
                <a16:creationId xmlns:a16="http://schemas.microsoft.com/office/drawing/2014/main" id="{FBDD05D8-E1E1-A14B-9C4D-4F0794C08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48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4_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6F8C-331F-4EB7-B6AC-865C86DC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51364"/>
            <a:ext cx="7165571" cy="382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4138C-D61C-4B01-AA90-BC0A686C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D00C6B-ACAE-4601-A374-7C115641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AABFA5-A3AD-4A5D-BDC8-6FFDB926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963202A-3251-A84F-88E0-8FCD07B23AF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10" name="Textfeld 11">
            <a:extLst>
              <a:ext uri="{FF2B5EF4-FFF2-40B4-BE49-F238E27FC236}">
                <a16:creationId xmlns:a16="http://schemas.microsoft.com/office/drawing/2014/main" id="{735B20E0-E5F8-C345-AFC2-4F6C4B85EF7B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1" name="Grafik 3">
            <a:extLst>
              <a:ext uri="{FF2B5EF4-FFF2-40B4-BE49-F238E27FC236}">
                <a16:creationId xmlns:a16="http://schemas.microsoft.com/office/drawing/2014/main" id="{A13F9842-146E-4E4B-9445-B73D0E309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5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9CA38BD-5FC7-5B42-B75E-131328FF6D2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718B450E-BF7C-0848-B38D-959A6D10CBBC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1682AA22-5F00-2F43-B2F9-C162DD176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32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B5755C91-C65E-FA45-9153-41A480AF8A0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1188000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3" name="Textfeld 11">
            <a:extLst>
              <a:ext uri="{FF2B5EF4-FFF2-40B4-BE49-F238E27FC236}">
                <a16:creationId xmlns:a16="http://schemas.microsoft.com/office/drawing/2014/main" id="{3DC8249F-E6BD-0D42-A731-3C0976CB903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38E902-DBE0-BA4C-80CC-11B3CB89F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73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2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253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3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VD_Bettertogether_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918D896-EA39-444B-8900-46D31BC4B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636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16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lumMod val="65000"/>
                  </a:srgbClr>
                </a:solidFill>
              </a:rPr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8228" y="927106"/>
            <a:ext cx="8136998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6BD2178-53C0-264E-A460-DAD9CF06A65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E493E628-9D14-DA45-9182-B03B3AF4E1C2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4CAEDF8F-F61E-0E42-BECF-B6F6146A2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38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69783F6-46E8-DB4B-8D0B-A4332FBDEC3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FC336302-5E8D-264A-B82A-64A85BC36746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AEA1E15F-8EA1-BE4A-976F-945BFA0383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99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 dirty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@Twitter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 dirty="0"/>
              <a:t>Blog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34864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1615575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32BC0056-A85F-5B4B-B43C-8649757D724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7" name="Textfeld 11">
            <a:extLst>
              <a:ext uri="{FF2B5EF4-FFF2-40B4-BE49-F238E27FC236}">
                <a16:creationId xmlns:a16="http://schemas.microsoft.com/office/drawing/2014/main" id="{87C22799-7355-8C4F-94E2-44454DECAE5A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8" name="Grafik 3">
            <a:extLst>
              <a:ext uri="{FF2B5EF4-FFF2-40B4-BE49-F238E27FC236}">
                <a16:creationId xmlns:a16="http://schemas.microsoft.com/office/drawing/2014/main" id="{EDC978F0-98F7-1242-8DBC-56B8A9CDB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6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Abschluss_16zu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3" b="6235"/>
          <a:stretch/>
        </p:blipFill>
        <p:spPr>
          <a:xfrm>
            <a:off x="0" y="0"/>
            <a:ext cx="9144000" cy="3922714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80908"/>
            <a:ext cx="8435254" cy="423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Questions and answers…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1995" y="733148"/>
            <a:ext cx="8533230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Speaker name</a:t>
            </a:r>
          </a:p>
          <a:p>
            <a:pPr lvl="0"/>
            <a:r>
              <a:rPr lang="de-CH" noProof="0" dirty="0"/>
              <a:t>Speaker title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5650" y="1535520"/>
            <a:ext cx="4183475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Phone +00 00 000 00 00</a:t>
            </a:r>
          </a:p>
          <a:p>
            <a:pPr lvl="0"/>
            <a:r>
              <a:rPr lang="de-CH" noProof="0" dirty="0"/>
              <a:t>prename.surname@trivadis.com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8597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42454" y="999000"/>
            <a:ext cx="8425798" cy="3591000"/>
          </a:xfrm>
          <a:prstGeom prst="rect">
            <a:avLst/>
          </a:prstGeom>
        </p:spPr>
        <p:txBody>
          <a:bodyPr lIns="0" rIns="0"/>
          <a:lstStyle>
            <a:lvl1pPr marL="203326" indent="-203326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1pPr>
            <a:lvl2pPr marL="556470" indent="-214027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2pPr>
            <a:lvl3pPr marL="856107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3pPr>
            <a:lvl4pPr marL="1198550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4pPr>
            <a:lvl5pPr marL="1540993" indent="-171221">
              <a:buClr>
                <a:srgbClr val="FAA500"/>
              </a:buClr>
              <a:buSzPct val="80000"/>
              <a:buFont typeface="Lucida Grande"/>
              <a:buChar char="▶"/>
              <a:defRPr sz="1648">
                <a:latin typeface="Lucida Sans"/>
                <a:cs typeface="Lucida Sans"/>
              </a:defRPr>
            </a:lvl5pPr>
            <a:lvl6pPr>
              <a:defRPr sz="1348"/>
            </a:lvl6pPr>
            <a:lvl7pPr>
              <a:defRPr sz="1348"/>
            </a:lvl7pPr>
            <a:lvl8pPr>
              <a:defRPr sz="1348"/>
            </a:lvl8pPr>
            <a:lvl9pPr>
              <a:defRPr sz="1348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342454" y="270000"/>
            <a:ext cx="8425798" cy="405000"/>
          </a:xfrm>
          <a:prstGeom prst="rect">
            <a:avLst/>
          </a:prstGeom>
        </p:spPr>
        <p:txBody>
          <a:bodyPr lIns="0" rIns="0"/>
          <a:lstStyle>
            <a:lvl1pPr algn="l">
              <a:defRPr sz="2247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F112D1-BDA4-4B43-8C77-4481384B95B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11287" y="4887828"/>
            <a:ext cx="2302768" cy="121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GB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CH" sz="800" b="0" dirty="0"/>
              <a:t>CAS Big Data</a:t>
            </a:r>
          </a:p>
        </p:txBody>
      </p:sp>
      <p:sp>
        <p:nvSpPr>
          <p:cNvPr id="6" name="Textfeld 11">
            <a:extLst>
              <a:ext uri="{FF2B5EF4-FFF2-40B4-BE49-F238E27FC236}">
                <a16:creationId xmlns:a16="http://schemas.microsoft.com/office/drawing/2014/main" id="{963769C4-FF48-A248-99D8-85BF4EA5F824}"/>
              </a:ext>
            </a:extLst>
          </p:cNvPr>
          <p:cNvSpPr txBox="1"/>
          <p:nvPr userDrawn="1"/>
        </p:nvSpPr>
        <p:spPr bwMode="gray">
          <a:xfrm>
            <a:off x="7810994" y="4738170"/>
            <a:ext cx="1236663" cy="10358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800" b="0" noProof="0" dirty="0">
                <a:latin typeface="Arial"/>
                <a:cs typeface="Arial"/>
              </a:rPr>
              <a:t>2020 ©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3210991D-D9BC-7A40-9E76-CF1C38A3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7" y="4728422"/>
            <a:ext cx="549230" cy="1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6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CAS Big Data - Agenda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17063663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0F69672-99B8-4D41-9DC5-E03013709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712082"/>
            <a:ext cx="6151191" cy="30101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" y="3441702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@Twitter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2CA6E3-64EA-1B40-905A-D2B6745DD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800" y="3472182"/>
            <a:ext cx="309880" cy="2502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263DCA-9456-A54B-B7D9-EC01F6F83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060661" y="3442166"/>
            <a:ext cx="383625" cy="277063"/>
          </a:xfrm>
          <a:prstGeom prst="rect">
            <a:avLst/>
          </a:prstGeom>
        </p:spPr>
      </p:pic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31F0E55B-6760-304B-BEE9-A6B362689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6096" y="3439568"/>
            <a:ext cx="2233495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4098930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Headline_twic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7098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charset="2"/>
              <a:buChar char="§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294499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3661930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5" y="4736175"/>
            <a:ext cx="5562600" cy="266700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5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10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19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72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59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8000" y="183600"/>
            <a:ext cx="1378800" cy="275760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64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e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7165571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24" y="4712670"/>
            <a:ext cx="88946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0217" y="4717499"/>
            <a:ext cx="704771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CAS Big Data - Agenda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6006" y="4712671"/>
            <a:ext cx="57528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pic>
        <p:nvPicPr>
          <p:cNvPr id="12" name="Picture 2" descr="Bildergebnis für fh bern">
            <a:extLst>
              <a:ext uri="{FF2B5EF4-FFF2-40B4-BE49-F238E27FC236}">
                <a16:creationId xmlns:a16="http://schemas.microsoft.com/office/drawing/2014/main" id="{1830C1C9-D6D1-EF44-8529-A0DBD76F13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296" y="142787"/>
            <a:ext cx="1039632" cy="38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8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tiff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asticsearch als Suche im E-Commerce | TUDOCKBLOG">
            <a:extLst>
              <a:ext uri="{FF2B5EF4-FFF2-40B4-BE49-F238E27FC236}">
                <a16:creationId xmlns:a16="http://schemas.microsoft.com/office/drawing/2014/main" id="{F5C825B1-65B2-014C-BA88-7B0604E1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51" y="2173297"/>
            <a:ext cx="1047914" cy="47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AutoShape 4"/>
          <p:cNvSpPr>
            <a:spLocks/>
          </p:cNvSpPr>
          <p:nvPr/>
        </p:nvSpPr>
        <p:spPr bwMode="auto">
          <a:xfrm>
            <a:off x="391856" y="1739701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Twitter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C947C4-ABC3-C94E-BCEC-46B93164DA4A}"/>
              </a:ext>
            </a:extLst>
          </p:cNvPr>
          <p:cNvSpPr/>
          <p:nvPr/>
        </p:nvSpPr>
        <p:spPr>
          <a:xfrm>
            <a:off x="1019665" y="1810072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Twitter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37406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Twitter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3616430" y="1475248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38501" y="1913622"/>
            <a:ext cx="86212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tweet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2738236" y="1977098"/>
            <a:ext cx="575705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stCxn id="21" idx="1"/>
            <a:endCxn id="74" idx="1"/>
          </p:cNvCxnSpPr>
          <p:nvPr/>
        </p:nvCxnSpPr>
        <p:spPr>
          <a:xfrm>
            <a:off x="4317641" y="1977098"/>
            <a:ext cx="686248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B9A7E3-0D37-5C4D-9394-8CF6B197A8C7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>
            <a:off x="1405756" y="1972072"/>
            <a:ext cx="431650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01E73EE-153C-8A4C-83EB-15429034B658}"/>
              </a:ext>
            </a:extLst>
          </p:cNvPr>
          <p:cNvSpPr/>
          <p:nvPr/>
        </p:nvSpPr>
        <p:spPr>
          <a:xfrm>
            <a:off x="5003889" y="1749874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Elasticsearch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Sink</a:t>
            </a:r>
          </a:p>
        </p:txBody>
      </p:sp>
      <p:sp>
        <p:nvSpPr>
          <p:cNvPr id="75" name="Can 74">
            <a:extLst>
              <a:ext uri="{FF2B5EF4-FFF2-40B4-BE49-F238E27FC236}">
                <a16:creationId xmlns:a16="http://schemas.microsoft.com/office/drawing/2014/main" id="{E14E9BD6-F1D7-CD45-A773-62723ABA8DE8}"/>
              </a:ext>
            </a:extLst>
          </p:cNvPr>
          <p:cNvSpPr/>
          <p:nvPr/>
        </p:nvSpPr>
        <p:spPr>
          <a:xfrm>
            <a:off x="6701524" y="1718469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Tweet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A822DE5-8F50-8C41-9B40-DE310EC6D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53" y="1732199"/>
            <a:ext cx="479746" cy="47974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629611-1D1D-EB48-A00E-E08804B77626}"/>
              </a:ext>
            </a:extLst>
          </p:cNvPr>
          <p:cNvCxnSpPr>
            <a:cxnSpLocks/>
            <a:stCxn id="74" idx="3"/>
            <a:endCxn id="75" idx="2"/>
          </p:cNvCxnSpPr>
          <p:nvPr/>
        </p:nvCxnSpPr>
        <p:spPr>
          <a:xfrm flipV="1">
            <a:off x="5904719" y="1972072"/>
            <a:ext cx="796805" cy="508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931B6BC-BE8A-F34C-94EF-78E5351D12EE}"/>
              </a:ext>
            </a:extLst>
          </p:cNvPr>
          <p:cNvGrpSpPr/>
          <p:nvPr/>
        </p:nvGrpSpPr>
        <p:grpSpPr>
          <a:xfrm>
            <a:off x="5003889" y="2619071"/>
            <a:ext cx="967679" cy="454569"/>
            <a:chOff x="4492830" y="858531"/>
            <a:chExt cx="967679" cy="454569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24B8362-0474-7E41-963D-F79AFFAEACAD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0" name="Picture 4" descr="hnliches Foto">
              <a:extLst>
                <a:ext uri="{FF2B5EF4-FFF2-40B4-BE49-F238E27FC236}">
                  <a16:creationId xmlns:a16="http://schemas.microsoft.com/office/drawing/2014/main" id="{93291482-7BE1-624F-9AE7-41DE6688D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6B0161E-9FE9-EA46-B924-0583F954C415}"/>
              </a:ext>
            </a:extLst>
          </p:cNvPr>
          <p:cNvCxnSpPr>
            <a:cxnSpLocks/>
            <a:stCxn id="21" idx="1"/>
            <a:endCxn id="79" idx="1"/>
          </p:cNvCxnSpPr>
          <p:nvPr/>
        </p:nvCxnSpPr>
        <p:spPr>
          <a:xfrm>
            <a:off x="4317641" y="1977098"/>
            <a:ext cx="686248" cy="869258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4636ECA-3375-5244-A3D2-9451A5429D2F}"/>
              </a:ext>
            </a:extLst>
          </p:cNvPr>
          <p:cNvCxnSpPr>
            <a:cxnSpLocks/>
            <a:stCxn id="76" idx="1"/>
            <a:endCxn id="75" idx="4"/>
          </p:cNvCxnSpPr>
          <p:nvPr/>
        </p:nvCxnSpPr>
        <p:spPr>
          <a:xfrm flipH="1">
            <a:off x="7365893" y="1972072"/>
            <a:ext cx="71296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Direct Access Storage 35">
            <a:extLst>
              <a:ext uri="{FF2B5EF4-FFF2-40B4-BE49-F238E27FC236}">
                <a16:creationId xmlns:a16="http://schemas.microsoft.com/office/drawing/2014/main" id="{0CB7591F-C968-B84F-A606-D109AF584B3D}"/>
              </a:ext>
            </a:extLst>
          </p:cNvPr>
          <p:cNvSpPr/>
          <p:nvPr/>
        </p:nvSpPr>
        <p:spPr>
          <a:xfrm>
            <a:off x="1079273" y="1909205"/>
            <a:ext cx="218485" cy="144000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28" name="Picture 4" descr="Kibana | Offenes Datenportal">
            <a:extLst>
              <a:ext uri="{FF2B5EF4-FFF2-40B4-BE49-F238E27FC236}">
                <a16:creationId xmlns:a16="http://schemas.microsoft.com/office/drawing/2014/main" id="{68EC445C-61FF-EF44-BDF0-5553D78DF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42" y="2225675"/>
            <a:ext cx="496799" cy="45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eamSets">
            <a:extLst>
              <a:ext uri="{FF2B5EF4-FFF2-40B4-BE49-F238E27FC236}">
                <a16:creationId xmlns:a16="http://schemas.microsoft.com/office/drawing/2014/main" id="{85DD10F1-16B1-2D43-AE8E-CE897127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25" y="1180358"/>
            <a:ext cx="698991" cy="28833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A53F1B6B-5ECD-BA4A-AB3E-E920BCF6E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95" y="990443"/>
            <a:ext cx="431650" cy="17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1E13D7-0EBF-5049-865A-4909558A7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728" y="1413866"/>
            <a:ext cx="497152" cy="223081"/>
          </a:xfrm>
          <a:prstGeom prst="rect">
            <a:avLst/>
          </a:prstGeom>
        </p:spPr>
      </p:pic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D38984DA-C281-5449-B8F8-956EA33B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88" y="139467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13449E-8D7B-BF41-818F-6AAD5CA17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45" y="141386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789634" y="2838854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7445277" y="2565161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0316" y="2891157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885788" y="3066139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920950" y="1016952"/>
            <a:ext cx="664369" cy="507206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002589" y="1044297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jdbc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stCxn id="32" idx="4"/>
            <a:endCxn id="37" idx="1"/>
          </p:cNvCxnSpPr>
          <p:nvPr/>
        </p:nvCxnSpPr>
        <p:spPr>
          <a:xfrm>
            <a:off x="2585319" y="1270555"/>
            <a:ext cx="417270" cy="102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n 38"/>
          <p:cNvSpPr/>
          <p:nvPr/>
        </p:nvSpPr>
        <p:spPr>
          <a:xfrm rot="5400000">
            <a:off x="4483584" y="770761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19799" y="1107548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>
                <a:solidFill>
                  <a:schemeClr val="bg1"/>
                </a:solidFill>
              </a:rPr>
              <a:t>trucking_</a:t>
            </a:r>
            <a:br>
              <a:rPr lang="de-CH" sz="1100" b="1">
                <a:solidFill>
                  <a:schemeClr val="bg1"/>
                </a:solidFill>
              </a:rPr>
            </a:br>
            <a:r>
              <a:rPr lang="de-CH" sz="1100" b="1">
                <a:solidFill>
                  <a:schemeClr val="bg1"/>
                </a:solidFill>
              </a:rPr>
              <a:t>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>
            <a:stCxn id="37" idx="3"/>
            <a:endCxn id="39" idx="3"/>
          </p:cNvCxnSpPr>
          <p:nvPr/>
        </p:nvCxnSpPr>
        <p:spPr>
          <a:xfrm>
            <a:off x="3903419" y="1271582"/>
            <a:ext cx="277676" cy="102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490372" y="1537159"/>
            <a:ext cx="1163573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join_dangerous_driving_driver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/>
          <p:cNvCxnSpPr>
            <a:cxnSpLocks/>
            <a:stCxn id="39" idx="1"/>
            <a:endCxn id="44" idx="1"/>
          </p:cNvCxnSpPr>
          <p:nvPr/>
        </p:nvCxnSpPr>
        <p:spPr>
          <a:xfrm>
            <a:off x="5184795" y="1272611"/>
            <a:ext cx="1305577" cy="49183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H="1" flipV="1">
            <a:off x="6490372" y="1764444"/>
            <a:ext cx="1656116" cy="1302567"/>
          </a:xfrm>
          <a:prstGeom prst="curvedConnector5">
            <a:avLst>
              <a:gd name="adj1" fmla="val -38674"/>
              <a:gd name="adj2" fmla="val 60539"/>
              <a:gd name="adj3" fmla="val 113803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8183816" y="1259252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20031" y="15960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dangerous_driving_driver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7653945" y="1761102"/>
            <a:ext cx="227382" cy="334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1"/>
            <a:endCxn id="71" idx="1"/>
          </p:cNvCxnSpPr>
          <p:nvPr/>
        </p:nvCxnSpPr>
        <p:spPr>
          <a:xfrm flipH="1" flipV="1">
            <a:off x="7881327" y="979897"/>
            <a:ext cx="1003700" cy="781205"/>
          </a:xfrm>
          <a:prstGeom prst="curvedConnector5">
            <a:avLst>
              <a:gd name="adj1" fmla="val -22776"/>
              <a:gd name="adj2" fmla="val 51316"/>
              <a:gd name="adj3" fmla="val 12277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16437" y="1558456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27, </a:t>
            </a:r>
            <a:r>
              <a:rPr lang="en-US" sz="800"/>
              <a:t>Walter, Ward, Y, 24-JUL-85, </a:t>
            </a:r>
            <a:r>
              <a:rPr lang="en-US" sz="800" dirty="0"/>
              <a:t>2017-10-02 15:19:00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881327" y="752612"/>
            <a:ext cx="967679" cy="454569"/>
            <a:chOff x="4492830" y="858531"/>
            <a:chExt cx="967679" cy="454569"/>
          </a:xfrm>
        </p:grpSpPr>
        <p:sp>
          <p:nvSpPr>
            <p:cNvPr id="71" name="Rounded Rectangle 70"/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72" name="Picture 4" descr="hnliches F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/>
          <p:cNvSpPr txBox="1"/>
          <p:nvPr/>
        </p:nvSpPr>
        <p:spPr>
          <a:xfrm>
            <a:off x="4042257" y="1536220"/>
            <a:ext cx="1258647" cy="6155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:27,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stCxn id="21" idx="1"/>
            <a:endCxn id="28" idx="1"/>
          </p:cNvCxnSpPr>
          <p:nvPr/>
        </p:nvCxnSpPr>
        <p:spPr>
          <a:xfrm>
            <a:off x="5527661" y="3062449"/>
            <a:ext cx="261973" cy="36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ildergebnis für postgresql">
            <a:extLst>
              <a:ext uri="{FF2B5EF4-FFF2-40B4-BE49-F238E27FC236}">
                <a16:creationId xmlns:a16="http://schemas.microsoft.com/office/drawing/2014/main" id="{8BF78C14-72AC-DA4F-A45F-DD94532A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65" y="693812"/>
            <a:ext cx="757938" cy="3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F95439B-FFD0-194A-A7D7-0DC9BF2A559D}"/>
              </a:ext>
            </a:extLst>
          </p:cNvPr>
          <p:cNvSpPr/>
          <p:nvPr/>
        </p:nvSpPr>
        <p:spPr>
          <a:xfrm>
            <a:off x="5765144" y="3796356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b="1" dirty="0">
                <a:solidFill>
                  <a:schemeClr val="bg1"/>
                </a:solidFill>
              </a:rPr>
              <a:t>Kafka </a:t>
            </a:r>
            <a:r>
              <a:rPr lang="de-CH" sz="1100" b="1" dirty="0" err="1">
                <a:solidFill>
                  <a:schemeClr val="bg1"/>
                </a:solidFill>
              </a:rPr>
              <a:t>to</a:t>
            </a:r>
            <a:r>
              <a:rPr lang="de-CH" sz="1100" b="1" dirty="0">
                <a:solidFill>
                  <a:schemeClr val="bg1"/>
                </a:solidFill>
              </a:rPr>
              <a:t> Cassandra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A1EEB1-2586-C14D-8087-53187ECC1A71}"/>
              </a:ext>
            </a:extLst>
          </p:cNvPr>
          <p:cNvCxnSpPr>
            <a:cxnSpLocks/>
            <a:stCxn id="62" idx="3"/>
            <a:endCxn id="65" idx="2"/>
          </p:cNvCxnSpPr>
          <p:nvPr/>
        </p:nvCxnSpPr>
        <p:spPr>
          <a:xfrm flipV="1">
            <a:off x="6861298" y="4022337"/>
            <a:ext cx="467355" cy="130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an 64">
            <a:extLst>
              <a:ext uri="{FF2B5EF4-FFF2-40B4-BE49-F238E27FC236}">
                <a16:creationId xmlns:a16="http://schemas.microsoft.com/office/drawing/2014/main" id="{35D68FAA-1FD7-954A-9FB8-60B012327C27}"/>
              </a:ext>
            </a:extLst>
          </p:cNvPr>
          <p:cNvSpPr/>
          <p:nvPr/>
        </p:nvSpPr>
        <p:spPr>
          <a:xfrm>
            <a:off x="7328653" y="3857156"/>
            <a:ext cx="664369" cy="330362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trucking</a:t>
            </a:r>
          </a:p>
        </p:txBody>
      </p:sp>
      <p:pic>
        <p:nvPicPr>
          <p:cNvPr id="68" name="Picture 2" descr="ildergebnis">
            <a:extLst>
              <a:ext uri="{FF2B5EF4-FFF2-40B4-BE49-F238E27FC236}">
                <a16:creationId xmlns:a16="http://schemas.microsoft.com/office/drawing/2014/main" id="{0104E80C-05C7-864E-A3A6-84660E1B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96" y="3533984"/>
            <a:ext cx="437882" cy="29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BF6784D5-BDB8-D84E-AADE-1CB3725649DF}"/>
              </a:ext>
            </a:extLst>
          </p:cNvPr>
          <p:cNvCxnSpPr>
            <a:cxnSpLocks/>
            <a:stCxn id="21" idx="1"/>
            <a:endCxn id="62" idx="1"/>
          </p:cNvCxnSpPr>
          <p:nvPr/>
        </p:nvCxnSpPr>
        <p:spPr>
          <a:xfrm>
            <a:off x="5527661" y="3062449"/>
            <a:ext cx="237483" cy="96119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964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1534030" y="2315974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55517"/>
            <a:ext cx="1886203" cy="43075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3342491" y="2553667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2954" y="2890901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2324585" y="2811032"/>
            <a:ext cx="715417" cy="24448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50040" y="2571750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55517"/>
            <a:ext cx="1889024" cy="99362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4" y="2642676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2682293" y="3428816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1423755" y="2648561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>
            <a:off x="1163940" y="2804121"/>
            <a:ext cx="259815" cy="691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21C90094-8024-FC48-8E14-CA247E361013}"/>
              </a:ext>
            </a:extLst>
          </p:cNvPr>
          <p:cNvSpPr/>
          <p:nvPr/>
        </p:nvSpPr>
        <p:spPr>
          <a:xfrm>
            <a:off x="772984" y="2630662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Document 12">
            <a:extLst>
              <a:ext uri="{FF2B5EF4-FFF2-40B4-BE49-F238E27FC236}">
                <a16:creationId xmlns:a16="http://schemas.microsoft.com/office/drawing/2014/main" id="{FE7C5DD7-E2D2-9F4A-BB23-6F4E3BCF497F}"/>
              </a:ext>
            </a:extLst>
          </p:cNvPr>
          <p:cNvSpPr/>
          <p:nvPr/>
        </p:nvSpPr>
        <p:spPr>
          <a:xfrm>
            <a:off x="807122" y="2707351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9100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D6959-CBF1-C442-B946-820AFEB5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Use Case – Truck Movements (II)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327E9-D739-564D-9DBD-7C55C5A86A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F65E8-C45A-CE45-9D1F-7E664F1A4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777235-8BE2-EA40-9711-BEC43748428F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" name="Picture 2" descr="treamSets">
              <a:extLst>
                <a:ext uri="{FF2B5EF4-FFF2-40B4-BE49-F238E27FC236}">
                  <a16:creationId xmlns:a16="http://schemas.microsoft.com/office/drawing/2014/main" id="{8F5E9AA5-A86A-E84B-A623-E3CA00493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D893F2-A04F-184E-A508-D9221DCE1131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9" name="AutoShape 4">
            <a:extLst>
              <a:ext uri="{FF2B5EF4-FFF2-40B4-BE49-F238E27FC236}">
                <a16:creationId xmlns:a16="http://schemas.microsoft.com/office/drawing/2014/main" id="{C62C23F2-E5DB-704A-99A7-C7488D9A9D66}"/>
              </a:ext>
            </a:extLst>
          </p:cNvPr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9F553-004C-4B43-9382-00D2A3B7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443689E7-86E2-594B-A467-3BCA52842F27}"/>
              </a:ext>
            </a:extLst>
          </p:cNvPr>
          <p:cNvCxnSpPr>
            <a:stCxn id="9" idx="3"/>
            <a:endCxn id="12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n 11">
            <a:extLst>
              <a:ext uri="{FF2B5EF4-FFF2-40B4-BE49-F238E27FC236}">
                <a16:creationId xmlns:a16="http://schemas.microsoft.com/office/drawing/2014/main" id="{D9F533D8-4D53-CE4D-BFF9-95511472374D}"/>
              </a:ext>
            </a:extLst>
          </p:cNvPr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36E17-D828-3943-A28B-5557BFE6B0D5}"/>
              </a:ext>
            </a:extLst>
          </p:cNvPr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46">
            <a:extLst>
              <a:ext uri="{FF2B5EF4-FFF2-40B4-BE49-F238E27FC236}">
                <a16:creationId xmlns:a16="http://schemas.microsoft.com/office/drawing/2014/main" id="{ECFFBD4E-F644-DE44-912C-9ABD28048EE2}"/>
              </a:ext>
            </a:extLst>
          </p:cNvPr>
          <p:cNvCxnSpPr>
            <a:cxnSpLocks/>
            <a:stCxn id="28" idx="3"/>
            <a:endCxn id="12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utoShape 4">
            <a:extLst>
              <a:ext uri="{FF2B5EF4-FFF2-40B4-BE49-F238E27FC236}">
                <a16:creationId xmlns:a16="http://schemas.microsoft.com/office/drawing/2014/main" id="{9795488A-17C4-1D4A-9420-482215866AC8}"/>
              </a:ext>
            </a:extLst>
          </p:cNvPr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8F08DB80-5BE8-FF43-868E-3C2ABC6F41D1}"/>
              </a:ext>
            </a:extLst>
          </p:cNvPr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182C7C-82C1-D449-8C17-2176D04E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18" name="Straight Arrow Connector 58">
            <a:extLst>
              <a:ext uri="{FF2B5EF4-FFF2-40B4-BE49-F238E27FC236}">
                <a16:creationId xmlns:a16="http://schemas.microsoft.com/office/drawing/2014/main" id="{EF6004FC-2863-1540-8F5F-F1BC22210F0C}"/>
              </a:ext>
            </a:extLst>
          </p:cNvPr>
          <p:cNvCxnSpPr>
            <a:stCxn id="16" idx="3"/>
            <a:endCxn id="12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A679855-3504-FD4B-8231-B3414808B6AD}"/>
              </a:ext>
            </a:extLst>
          </p:cNvPr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F2E684D6-F97F-644C-8322-8940520251E9}"/>
              </a:ext>
            </a:extLst>
          </p:cNvPr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68F26B-EA39-AF49-A552-CEBA6C6B58CA}"/>
              </a:ext>
            </a:extLst>
          </p:cNvPr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34EF5E-461E-3344-AD52-040E71F17309}"/>
              </a:ext>
            </a:extLst>
          </p:cNvPr>
          <p:cNvCxnSpPr>
            <a:stCxn id="12" idx="1"/>
            <a:endCxn id="19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EA7A36-A382-704F-99C9-0FEC1E5E1F28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ldergebnis für mqtt">
            <a:extLst>
              <a:ext uri="{FF2B5EF4-FFF2-40B4-BE49-F238E27FC236}">
                <a16:creationId xmlns:a16="http://schemas.microsoft.com/office/drawing/2014/main" id="{0EF449AD-03F7-2F4E-B5CE-DB2E280B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ldergebnis für truck clipart">
            <a:extLst>
              <a:ext uri="{FF2B5EF4-FFF2-40B4-BE49-F238E27FC236}">
                <a16:creationId xmlns:a16="http://schemas.microsoft.com/office/drawing/2014/main" id="{E3B23697-AFFB-704A-82D6-1B048304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FBB317-0841-6A48-844C-905B5743FE0C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695619-C54B-A249-B143-2228E997C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D15F056-F511-824A-9468-BD98EE8EC8D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6">
            <a:extLst>
              <a:ext uri="{FF2B5EF4-FFF2-40B4-BE49-F238E27FC236}">
                <a16:creationId xmlns:a16="http://schemas.microsoft.com/office/drawing/2014/main" id="{E3AA5C65-3848-414B-9E03-4E84C780221D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8861C1-9D4F-884C-B728-268051B21375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Document 30">
            <a:extLst>
              <a:ext uri="{FF2B5EF4-FFF2-40B4-BE49-F238E27FC236}">
                <a16:creationId xmlns:a16="http://schemas.microsoft.com/office/drawing/2014/main" id="{6059CA08-18DC-7F49-8587-B463D1987465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2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15F5D36B-5A4B-6843-9744-5E09AE13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214EBA-6EAA-E343-9488-F0D95689A888}"/>
              </a:ext>
            </a:extLst>
          </p:cNvPr>
          <p:cNvGrpSpPr/>
          <p:nvPr/>
        </p:nvGrpSpPr>
        <p:grpSpPr>
          <a:xfrm>
            <a:off x="5887771" y="2837145"/>
            <a:ext cx="967679" cy="454569"/>
            <a:chOff x="4492830" y="858531"/>
            <a:chExt cx="967679" cy="4545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2A37A2F-C8E2-C34C-BE4C-BE19DA5FF7AD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35" name="Picture 4" descr="hnliches Foto">
              <a:extLst>
                <a:ext uri="{FF2B5EF4-FFF2-40B4-BE49-F238E27FC236}">
                  <a16:creationId xmlns:a16="http://schemas.microsoft.com/office/drawing/2014/main" id="{C65EF91D-4851-C04D-B6D6-76AFFDF71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9E56E7-B7A4-CF42-8D3C-DBCF5E1928C1}"/>
              </a:ext>
            </a:extLst>
          </p:cNvPr>
          <p:cNvCxnSpPr>
            <a:cxnSpLocks/>
            <a:stCxn id="20" idx="1"/>
            <a:endCxn id="34" idx="1"/>
          </p:cNvCxnSpPr>
          <p:nvPr/>
        </p:nvCxnSpPr>
        <p:spPr>
          <a:xfrm>
            <a:off x="5527661" y="3062449"/>
            <a:ext cx="360110" cy="198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6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ACBAA241-4D92-7F4F-B5AA-E441141A85A4}"/>
              </a:ext>
            </a:extLst>
          </p:cNvPr>
          <p:cNvGrpSpPr/>
          <p:nvPr/>
        </p:nvGrpSpPr>
        <p:grpSpPr>
          <a:xfrm>
            <a:off x="891476" y="2318327"/>
            <a:ext cx="653685" cy="254944"/>
            <a:chOff x="4677508" y="153029"/>
            <a:chExt cx="907712" cy="388570"/>
          </a:xfrm>
        </p:grpSpPr>
        <p:pic>
          <p:nvPicPr>
            <p:cNvPr id="75" name="Picture 2" descr="treamSets">
              <a:extLst>
                <a:ext uri="{FF2B5EF4-FFF2-40B4-BE49-F238E27FC236}">
                  <a16:creationId xmlns:a16="http://schemas.microsoft.com/office/drawing/2014/main" id="{01F0EA22-CB69-424D-92CA-2AE921CA8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FFD78D-67A6-F548-B976-7902421A0CED}"/>
                </a:ext>
              </a:extLst>
            </p:cNvPr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Use Case – Truck Movements (III)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39899" y="3253903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26" y="3310089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153799" y="3064202"/>
            <a:ext cx="974286" cy="42207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430574" y="2562352"/>
            <a:ext cx="398722" cy="1003700"/>
          </a:xfrm>
          <a:prstGeom prst="can">
            <a:avLst/>
          </a:prstGeom>
          <a:solidFill>
            <a:srgbClr val="DA78FF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789" y="2899139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cxnSpLocks/>
            <a:stCxn id="77" idx="3"/>
            <a:endCxn id="30" idx="3"/>
          </p:cNvCxnSpPr>
          <p:nvPr/>
        </p:nvCxnSpPr>
        <p:spPr>
          <a:xfrm>
            <a:off x="1682031" y="2813385"/>
            <a:ext cx="446054" cy="250817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161992" y="181392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Truck-10</a:t>
            </a: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137078" y="381676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Truck-12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05" y="3872953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30" idx="3"/>
          </p:cNvCxnSpPr>
          <p:nvPr/>
        </p:nvCxnSpPr>
        <p:spPr>
          <a:xfrm flipV="1">
            <a:off x="1150978" y="3064202"/>
            <a:ext cx="977107" cy="9849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345455" y="2835225"/>
            <a:ext cx="900830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r>
              <a:rPr lang="en-US" sz="1100" b="1" dirty="0">
                <a:solidFill>
                  <a:schemeClr val="bg1"/>
                </a:solidFill>
              </a:rPr>
              <a:t>-source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4826450" y="2560599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2665" y="2897386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30" idx="1"/>
            <a:endCxn id="20" idx="1"/>
          </p:cNvCxnSpPr>
          <p:nvPr/>
        </p:nvCxnSpPr>
        <p:spPr>
          <a:xfrm flipV="1">
            <a:off x="3131785" y="3062510"/>
            <a:ext cx="213670" cy="169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21" idx="3"/>
          </p:cNvCxnSpPr>
          <p:nvPr/>
        </p:nvCxnSpPr>
        <p:spPr>
          <a:xfrm flipV="1">
            <a:off x="4246285" y="3062449"/>
            <a:ext cx="277676" cy="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789634" y="2838854"/>
            <a:ext cx="1096154" cy="454569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detect_dangerous_driving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Can 32"/>
          <p:cNvSpPr/>
          <p:nvPr/>
        </p:nvSpPr>
        <p:spPr>
          <a:xfrm rot="5400000">
            <a:off x="7445277" y="2565161"/>
            <a:ext cx="398722" cy="1003700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0316" y="2891157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dangerous</a:t>
            </a:r>
            <a:r>
              <a:rPr lang="de-CH" sz="1100" b="1" dirty="0">
                <a:solidFill>
                  <a:schemeClr val="bg1"/>
                </a:solidFill>
              </a:rPr>
              <a:t>_</a:t>
            </a:r>
            <a:br>
              <a:rPr lang="de-CH" sz="1100" b="1" dirty="0">
                <a:solidFill>
                  <a:schemeClr val="bg1"/>
                </a:solidFill>
              </a:rPr>
            </a:br>
            <a:r>
              <a:rPr lang="de-CH" sz="1100" b="1" dirty="0" err="1">
                <a:solidFill>
                  <a:schemeClr val="bg1"/>
                </a:solidFill>
              </a:rPr>
              <a:t>driving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28" idx="3"/>
            <a:endCxn id="33" idx="3"/>
          </p:cNvCxnSpPr>
          <p:nvPr/>
        </p:nvCxnSpPr>
        <p:spPr>
          <a:xfrm>
            <a:off x="6885788" y="3066139"/>
            <a:ext cx="257000" cy="87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1" idx="1"/>
            <a:endCxn id="28" idx="1"/>
          </p:cNvCxnSpPr>
          <p:nvPr/>
        </p:nvCxnSpPr>
        <p:spPr>
          <a:xfrm>
            <a:off x="5527661" y="3062449"/>
            <a:ext cx="261973" cy="36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ildergebnis für mqtt">
            <a:extLst>
              <a:ext uri="{FF2B5EF4-FFF2-40B4-BE49-F238E27FC236}">
                <a16:creationId xmlns:a16="http://schemas.microsoft.com/office/drawing/2014/main" id="{BCBF2DF5-FC56-9941-8119-188141B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59" y="2650914"/>
            <a:ext cx="497152" cy="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ldergebnis für truck clipart">
            <a:extLst>
              <a:ext uri="{FF2B5EF4-FFF2-40B4-BE49-F238E27FC236}">
                <a16:creationId xmlns:a16="http://schemas.microsoft.com/office/drawing/2014/main" id="{DA958034-58B5-9945-B7F1-3B1DBFE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28" y="4379631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957204" y="3654309"/>
            <a:ext cx="189005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2016-06-02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Wichita</a:t>
            </a:r>
            <a:r>
              <a:rPr lang="hr-HR" sz="800" dirty="0"/>
              <a:t> to </a:t>
            </a:r>
            <a:r>
              <a:rPr lang="hr-HR" sz="800" dirty="0" err="1"/>
              <a:t>Little</a:t>
            </a:r>
            <a:r>
              <a:rPr lang="hr-HR" sz="800" dirty="0"/>
              <a:t> Rock Route2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/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9E357AC-8CCA-3544-8B34-76D70652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127" y="2530167"/>
            <a:ext cx="497152" cy="223081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68A7825-FFF0-D043-88FB-D01ED5F7B4FF}"/>
              </a:ext>
            </a:extLst>
          </p:cNvPr>
          <p:cNvSpPr/>
          <p:nvPr/>
        </p:nvSpPr>
        <p:spPr>
          <a:xfrm>
            <a:off x="781201" y="2650914"/>
            <a:ext cx="900830" cy="324942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file-to-</a:t>
            </a:r>
            <a:r>
              <a:rPr lang="en-US" sz="1100" b="1" dirty="0" err="1">
                <a:solidFill>
                  <a:schemeClr val="bg1"/>
                </a:solidFill>
              </a:rPr>
              <a:t>mqtt</a:t>
            </a:r>
            <a:endParaRPr lang="en-US" sz="11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6">
            <a:extLst>
              <a:ext uri="{FF2B5EF4-FFF2-40B4-BE49-F238E27FC236}">
                <a16:creationId xmlns:a16="http://schemas.microsoft.com/office/drawing/2014/main" id="{4A9DBC9E-2E72-8A44-ADF0-E816F5F51D73}"/>
              </a:ext>
            </a:extLst>
          </p:cNvPr>
          <p:cNvCxnSpPr>
            <a:cxnSpLocks/>
            <a:stCxn id="53" idx="3"/>
            <a:endCxn id="77" idx="1"/>
          </p:cNvCxnSpPr>
          <p:nvPr/>
        </p:nvCxnSpPr>
        <p:spPr>
          <a:xfrm flipH="1">
            <a:off x="781201" y="2046293"/>
            <a:ext cx="394691" cy="767092"/>
          </a:xfrm>
          <a:prstGeom prst="curvedConnector5">
            <a:avLst>
              <a:gd name="adj1" fmla="val -57919"/>
              <a:gd name="adj2" fmla="val 54556"/>
              <a:gd name="adj3" fmla="val 15791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5E04E48-3905-AA4B-BBB1-58915DC8326C}"/>
              </a:ext>
            </a:extLst>
          </p:cNvPr>
          <p:cNvSpPr/>
          <p:nvPr/>
        </p:nvSpPr>
        <p:spPr>
          <a:xfrm>
            <a:off x="792457" y="1883415"/>
            <a:ext cx="324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Document 81">
            <a:extLst>
              <a:ext uri="{FF2B5EF4-FFF2-40B4-BE49-F238E27FC236}">
                <a16:creationId xmlns:a16="http://schemas.microsoft.com/office/drawing/2014/main" id="{1E3CF9B5-D2DE-8140-ACB4-9B5F99856FE0}"/>
              </a:ext>
            </a:extLst>
          </p:cNvPr>
          <p:cNvSpPr/>
          <p:nvPr/>
        </p:nvSpPr>
        <p:spPr>
          <a:xfrm>
            <a:off x="826595" y="1960104"/>
            <a:ext cx="252000" cy="17531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F0DD49-1FEB-C447-B0DE-EE73B3B85A4E}"/>
              </a:ext>
            </a:extLst>
          </p:cNvPr>
          <p:cNvGrpSpPr/>
          <p:nvPr/>
        </p:nvGrpSpPr>
        <p:grpSpPr>
          <a:xfrm>
            <a:off x="7744135" y="3645668"/>
            <a:ext cx="967679" cy="454569"/>
            <a:chOff x="4492830" y="858531"/>
            <a:chExt cx="967679" cy="4545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EB4127C-9A2B-1140-8A74-725927E43D32}"/>
                </a:ext>
              </a:extLst>
            </p:cNvPr>
            <p:cNvSpPr/>
            <p:nvPr/>
          </p:nvSpPr>
          <p:spPr>
            <a:xfrm>
              <a:off x="4492830" y="858531"/>
              <a:ext cx="967679" cy="454569"/>
            </a:xfrm>
            <a:prstGeom prst="roundRect">
              <a:avLst>
                <a:gd name="adj" fmla="val 19334"/>
              </a:avLst>
            </a:prstGeom>
            <a:solidFill>
              <a:schemeClr val="accent5"/>
            </a:soli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89" name="Picture 4" descr="hnliches Foto">
              <a:extLst>
                <a:ext uri="{FF2B5EF4-FFF2-40B4-BE49-F238E27FC236}">
                  <a16:creationId xmlns:a16="http://schemas.microsoft.com/office/drawing/2014/main" id="{AAACF4B9-BD4A-FD49-A92F-BB4301C2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864" y="890332"/>
              <a:ext cx="293645" cy="29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20C024-28D8-ED44-978E-E3125FDCB242}"/>
              </a:ext>
            </a:extLst>
          </p:cNvPr>
          <p:cNvCxnSpPr>
            <a:cxnSpLocks/>
            <a:stCxn id="33" idx="1"/>
            <a:endCxn id="88" idx="1"/>
          </p:cNvCxnSpPr>
          <p:nvPr/>
        </p:nvCxnSpPr>
        <p:spPr>
          <a:xfrm flipH="1">
            <a:off x="7744135" y="3067011"/>
            <a:ext cx="402353" cy="805942"/>
          </a:xfrm>
          <a:prstGeom prst="curvedConnector5">
            <a:avLst>
              <a:gd name="adj1" fmla="val -56816"/>
              <a:gd name="adj2" fmla="val 67034"/>
              <a:gd name="adj3" fmla="val 1568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hortonworks.com/wp-content/uploads/2016/03/kafka-logo-wide.png">
            <a:extLst>
              <a:ext uri="{FF2B5EF4-FFF2-40B4-BE49-F238E27FC236}">
                <a16:creationId xmlns:a16="http://schemas.microsoft.com/office/drawing/2014/main" id="{C1E8EC0E-7A4E-EF42-B6D6-B5F11AFC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8" y="2530167"/>
            <a:ext cx="465486" cy="2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05BC32D-F3D5-C147-BD5F-F23C03ED7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6634" y="2568122"/>
            <a:ext cx="502154" cy="2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35951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D3443FA3-9B05-4D57-9105-63CB71D775BF}" vid="{4819B8F9-7C9A-4AE6-B0C0-776AA3CA541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302</Words>
  <Application>Microsoft Macintosh PowerPoint</Application>
  <PresentationFormat>On-screen Show (16:9)</PresentationFormat>
  <Paragraphs>76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Arial Bold</vt:lpstr>
      <vt:lpstr>Arial Rounded MT Bold</vt:lpstr>
      <vt:lpstr>Calibri</vt:lpstr>
      <vt:lpstr>Courier New</vt:lpstr>
      <vt:lpstr>Impact</vt:lpstr>
      <vt:lpstr>Lucida Grande</vt:lpstr>
      <vt:lpstr>Lucida Sans</vt:lpstr>
      <vt:lpstr>Nunito</vt:lpstr>
      <vt:lpstr>Segoe UI</vt:lpstr>
      <vt:lpstr>Wingdings</vt:lpstr>
      <vt:lpstr>1_Benutzerdefiniertes Design</vt:lpstr>
      <vt:lpstr>Demo Use Case – Twitter</vt:lpstr>
      <vt:lpstr>Demo Use Case – Truck Movements</vt:lpstr>
      <vt:lpstr>Demo Use Case – Truck Movements (I)</vt:lpstr>
      <vt:lpstr>Demo Use Case – Truck Movements (II)</vt:lpstr>
      <vt:lpstr>Demo Use Case – Truck Movements (III)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 Big Data – Stream Processing</dc:title>
  <dc:creator>Guido Schmutz</dc:creator>
  <cp:lastModifiedBy>Guido Schmutz</cp:lastModifiedBy>
  <cp:revision>27</cp:revision>
  <dcterms:created xsi:type="dcterms:W3CDTF">2020-06-14T08:49:23Z</dcterms:created>
  <dcterms:modified xsi:type="dcterms:W3CDTF">2020-06-15T20:04:06Z</dcterms:modified>
</cp:coreProperties>
</file>